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Cardo"/>
      <p:regular r:id="rId20"/>
      <p:bold r:id="rId21"/>
      <p:italic r:id="rId22"/>
    </p:embeddedFont>
    <p:embeddedFont>
      <p:font typeface="Abril Fatfac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rdo-regular.fntdata"/><Relationship Id="rId11" Type="http://schemas.openxmlformats.org/officeDocument/2006/relationships/slide" Target="slides/slide6.xml"/><Relationship Id="rId22" Type="http://schemas.openxmlformats.org/officeDocument/2006/relationships/font" Target="fonts/Cardo-italic.fntdata"/><Relationship Id="rId10" Type="http://schemas.openxmlformats.org/officeDocument/2006/relationships/slide" Target="slides/slide5.xml"/><Relationship Id="rId21" Type="http://schemas.openxmlformats.org/officeDocument/2006/relationships/font" Target="fonts/Card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AbrilFatfac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3.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a866ce154624-1xLcQ: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a866ce154624-1xLcQ: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6b1218ca2e87-10Edtu: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6b1218ca2e87-10Edtu: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2a29621eed94-11OVHQ: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2a29621eed94-11OVHQ: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fbdc6144e009-123kMw: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fbdc6144e009-123kMw: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16f4e53b0f6d-13Q7zT: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16f4e53b0f6d-13Q7zT: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937f906eb1a4-14TEBH: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937f906eb1a4-14TEBH: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d942b93d186b-2EKdj: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d942b93d186b-2EKdj: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7954ae2e2ec6-3AD9A: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7954ae2e2ec6-3AD9A: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9af2987944cf-4dcLl: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9af2987944cf-4dcLl: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b5b343b48f24-5J6n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b5b343b48f24-5J6n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dd718adafdd9-6jVPs: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dd718adafdd9-6jVPs: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a9afe74fa01c-7kvVS: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a9afe74fa01c-7kvVS: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d0e514481b96-8tcMf: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d0e514481b96-8tcMf: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8f47131df20a-91ZBE: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8f47131df20a-91ZBE: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nvSpPr>
        <p:spPr>
          <a:xfrm>
            <a:off x="3639312" y="658368"/>
            <a:ext cx="4992600" cy="27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3300">
                <a:latin typeface="Abril Fatface"/>
                <a:ea typeface="Abril Fatface"/>
                <a:cs typeface="Abril Fatface"/>
                <a:sym typeface="Abril Fatface"/>
              </a:rPr>
              <a:t>Introduction aux Concepts Fondamentaux de la Programmation JavaScript</a:t>
            </a:r>
            <a:endParaRPr sz="3300">
              <a:latin typeface="Abril Fatface"/>
              <a:ea typeface="Abril Fatface"/>
              <a:cs typeface="Abril Fatface"/>
              <a:sym typeface="Abril Fatface"/>
            </a:endParaRPr>
          </a:p>
        </p:txBody>
      </p:sp>
      <p:sp>
        <p:nvSpPr>
          <p:cNvPr id="55" name="Google Shape;55;p13"/>
          <p:cNvSpPr txBox="1"/>
          <p:nvPr/>
        </p:nvSpPr>
        <p:spPr>
          <a:xfrm>
            <a:off x="3639312" y="3447288"/>
            <a:ext cx="4992600" cy="1033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latin typeface="Cardo"/>
                <a:ea typeface="Cardo"/>
                <a:cs typeface="Cardo"/>
                <a:sym typeface="Cardo"/>
              </a:rPr>
              <a:t>Chareuf Afroul Mohammed</a:t>
            </a:r>
            <a:endParaRPr>
              <a:latin typeface="Cardo"/>
              <a:ea typeface="Cardo"/>
              <a:cs typeface="Cardo"/>
              <a:sym typeface="Card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2"/>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Manipulation des Paramètres d’URL avec URLSearchParams</a:t>
            </a:r>
            <a:endParaRPr sz="2500">
              <a:latin typeface="Abril Fatface"/>
              <a:ea typeface="Abril Fatface"/>
              <a:cs typeface="Abril Fatface"/>
              <a:sym typeface="Abril Fatface"/>
            </a:endParaRPr>
          </a:p>
        </p:txBody>
      </p:sp>
      <p:sp>
        <p:nvSpPr>
          <p:cNvPr id="143" name="Google Shape;143;p22"/>
          <p:cNvSpPr txBox="1"/>
          <p:nvPr/>
        </p:nvSpPr>
        <p:spPr>
          <a:xfrm>
            <a:off x="512064" y="1078992"/>
            <a:ext cx="81108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URLSearchParams est une interface JavaScript qui facilite la manipulation des paramètres de requête dans les URL. Vous pouvez extraire, ajouter ou modifier des paramètres facilement. Par exemple, pour obtenir tous les paramètres de l'URL actuelle : let params = new URLSearchParams(window.location.search);. Cela vous permet d'accéder rapidement à des valeurs spécifiques avec params.get('nomDuParametre'). Cette fonctionnalité est essentielle lors du développement d'applications Web interactives.</a:t>
            </a:r>
            <a:endParaRPr sz="1300">
              <a:latin typeface="Cardo"/>
              <a:ea typeface="Cardo"/>
              <a:cs typeface="Cardo"/>
              <a:sym typeface="Card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3"/>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Débogage : Techniques et Outils Essentiels</a:t>
            </a:r>
            <a:endParaRPr sz="2500">
              <a:latin typeface="Abril Fatface"/>
              <a:ea typeface="Abril Fatface"/>
              <a:cs typeface="Abril Fatface"/>
              <a:sym typeface="Abril Fatface"/>
            </a:endParaRPr>
          </a:p>
        </p:txBody>
      </p:sp>
      <p:sp>
        <p:nvSpPr>
          <p:cNvPr id="149" name="Google Shape;149;p23"/>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Améliorer la qualité de votre code</a:t>
            </a:r>
            <a:endParaRPr sz="1500">
              <a:latin typeface="Cardo"/>
              <a:ea typeface="Cardo"/>
              <a:cs typeface="Cardo"/>
              <a:sym typeface="Cardo"/>
            </a:endParaRPr>
          </a:p>
        </p:txBody>
      </p:sp>
      <p:sp>
        <p:nvSpPr>
          <p:cNvPr id="150" name="Google Shape;150;p23"/>
          <p:cNvSpPr txBox="1"/>
          <p:nvPr/>
        </p:nvSpPr>
        <p:spPr>
          <a:xfrm>
            <a:off x="512064" y="1618488"/>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Utiliser la Console</a:t>
            </a:r>
            <a:endParaRPr b="1" sz="1300">
              <a:latin typeface="Cardo"/>
              <a:ea typeface="Cardo"/>
              <a:cs typeface="Cardo"/>
              <a:sym typeface="Cardo"/>
            </a:endParaRPr>
          </a:p>
        </p:txBody>
      </p:sp>
      <p:sp>
        <p:nvSpPr>
          <p:cNvPr id="151" name="Google Shape;151;p23"/>
          <p:cNvSpPr txBox="1"/>
          <p:nvPr/>
        </p:nvSpPr>
        <p:spPr>
          <a:xfrm>
            <a:off x="512064" y="188366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La console du navigateur est un outil puissant pour afficher les erreurs et les messages. Utilisez console.log() pour suivre l'exécution de votre code et debugger les problèmes.</a:t>
            </a:r>
            <a:endParaRPr sz="1200">
              <a:latin typeface="Cardo"/>
              <a:ea typeface="Cardo"/>
              <a:cs typeface="Cardo"/>
              <a:sym typeface="Cardo"/>
            </a:endParaRPr>
          </a:p>
        </p:txBody>
      </p:sp>
      <p:sp>
        <p:nvSpPr>
          <p:cNvPr id="152" name="Google Shape;152;p23"/>
          <p:cNvSpPr txBox="1"/>
          <p:nvPr/>
        </p:nvSpPr>
        <p:spPr>
          <a:xfrm>
            <a:off x="512064" y="2743200"/>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Outils de Développement</a:t>
            </a:r>
            <a:endParaRPr b="1" sz="1300">
              <a:latin typeface="Cardo"/>
              <a:ea typeface="Cardo"/>
              <a:cs typeface="Cardo"/>
              <a:sym typeface="Cardo"/>
            </a:endParaRPr>
          </a:p>
        </p:txBody>
      </p:sp>
      <p:sp>
        <p:nvSpPr>
          <p:cNvPr id="153" name="Google Shape;153;p23"/>
          <p:cNvSpPr txBox="1"/>
          <p:nvPr/>
        </p:nvSpPr>
        <p:spPr>
          <a:xfrm>
            <a:off x="512064" y="2999232"/>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Les outils de développement intégrés dans les navigateurs permettent de déboguer le JavaScript, d'inspecter les éléments DOM et d'analyser les performances des applications.</a:t>
            </a:r>
            <a:endParaRPr sz="1200">
              <a:latin typeface="Cardo"/>
              <a:ea typeface="Cardo"/>
              <a:cs typeface="Cardo"/>
              <a:sym typeface="Cardo"/>
            </a:endParaRPr>
          </a:p>
        </p:txBody>
      </p:sp>
      <p:sp>
        <p:nvSpPr>
          <p:cNvPr id="154" name="Google Shape;154;p23"/>
          <p:cNvSpPr txBox="1"/>
          <p:nvPr/>
        </p:nvSpPr>
        <p:spPr>
          <a:xfrm>
            <a:off x="512064" y="3867912"/>
            <a:ext cx="81108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Debugger avec des points d'arrêt</a:t>
            </a:r>
            <a:endParaRPr b="1" sz="1300">
              <a:latin typeface="Cardo"/>
              <a:ea typeface="Cardo"/>
              <a:cs typeface="Cardo"/>
              <a:sym typeface="Cardo"/>
            </a:endParaRPr>
          </a:p>
        </p:txBody>
      </p:sp>
      <p:sp>
        <p:nvSpPr>
          <p:cNvPr id="155" name="Google Shape;155;p23"/>
          <p:cNvSpPr txBox="1"/>
          <p:nvPr/>
        </p:nvSpPr>
        <p:spPr>
          <a:xfrm>
            <a:off x="512064" y="4123944"/>
            <a:ext cx="8110800" cy="74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Les points d'arrêt dans la console de développement vous permettent de mettre votre code en pause et d'examiner l'état des variables, ce qui facilite grandement le débogage.</a:t>
            </a:r>
            <a:endParaRPr sz="1200">
              <a:latin typeface="Cardo"/>
              <a:ea typeface="Cardo"/>
              <a:cs typeface="Cardo"/>
              <a:sym typeface="Card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4"/>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Meilleures Pratiques pour le Développement JavaScript</a:t>
            </a:r>
            <a:endParaRPr sz="2500">
              <a:latin typeface="Abril Fatface"/>
              <a:ea typeface="Abril Fatface"/>
              <a:cs typeface="Abril Fatface"/>
              <a:sym typeface="Abril Fatface"/>
            </a:endParaRPr>
          </a:p>
        </p:txBody>
      </p:sp>
      <p:sp>
        <p:nvSpPr>
          <p:cNvPr id="161" name="Google Shape;161;p24"/>
          <p:cNvSpPr txBox="1"/>
          <p:nvPr/>
        </p:nvSpPr>
        <p:spPr>
          <a:xfrm>
            <a:off x="430682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Pour assurer un code JavaScript maintenable et performant, adoptez les meilleures pratiques. Cela inclut l'utilisation de noms de variables clairs, la modularité du code par le biais de fonctions, l'écriture de tests unitaires et l'utilisation d'outils de linting. Organisez votre projet avec des fichiers et des répertoires bien structurés, et documentez votre code pour faciliter la compréhension par d'autres développeurs. Un bon contrôle de version avec Git est également essentiel pour suivre les modifications.</a:t>
            </a:r>
            <a:endParaRPr sz="1300">
              <a:latin typeface="Cardo"/>
              <a:ea typeface="Cardo"/>
              <a:cs typeface="Cardo"/>
              <a:sym typeface="Cardo"/>
            </a:endParaRPr>
          </a:p>
        </p:txBody>
      </p:sp>
      <p:pic>
        <p:nvPicPr>
          <p:cNvPr id="162" name="Google Shape;162;p24"/>
          <p:cNvPicPr preferRelativeResize="0"/>
          <p:nvPr/>
        </p:nvPicPr>
        <p:blipFill>
          <a:blip r:embed="rId4">
            <a:alphaModFix/>
          </a:blip>
          <a:stretch>
            <a:fillRect/>
          </a:stretch>
        </p:blipFill>
        <p:spPr>
          <a:xfrm>
            <a:off x="512064" y="1243584"/>
            <a:ext cx="3236977" cy="3236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25"/>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Conclusion : Résumé des Concepts Abordés</a:t>
            </a:r>
            <a:endParaRPr sz="2500">
              <a:latin typeface="Abril Fatface"/>
              <a:ea typeface="Abril Fatface"/>
              <a:cs typeface="Abril Fatface"/>
              <a:sym typeface="Abril Fatface"/>
            </a:endParaRPr>
          </a:p>
        </p:txBody>
      </p:sp>
      <p:sp>
        <p:nvSpPr>
          <p:cNvPr id="168" name="Google Shape;168;p25"/>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Récapitulatif des points clés</a:t>
            </a:r>
            <a:endParaRPr sz="1500">
              <a:latin typeface="Cardo"/>
              <a:ea typeface="Cardo"/>
              <a:cs typeface="Cardo"/>
              <a:sym typeface="Cardo"/>
            </a:endParaRPr>
          </a:p>
        </p:txBody>
      </p:sp>
      <p:sp>
        <p:nvSpPr>
          <p:cNvPr id="169" name="Google Shape;169;p25"/>
          <p:cNvSpPr txBox="1"/>
          <p:nvPr/>
        </p:nvSpPr>
        <p:spPr>
          <a:xfrm>
            <a:off x="612648"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Principaux points</a:t>
            </a:r>
            <a:endParaRPr b="1" sz="1300">
              <a:latin typeface="Cardo"/>
              <a:ea typeface="Cardo"/>
              <a:cs typeface="Cardo"/>
              <a:sym typeface="Cardo"/>
            </a:endParaRPr>
          </a:p>
        </p:txBody>
      </p:sp>
      <p:sp>
        <p:nvSpPr>
          <p:cNvPr id="170" name="Google Shape;170;p25"/>
          <p:cNvSpPr txBox="1"/>
          <p:nvPr/>
        </p:nvSpPr>
        <p:spPr>
          <a:xfrm>
            <a:off x="612648"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Nous avons abordé les notions de boucles, conditions, promesses, et APIs. Ces concepts sont essentiels pour écrire du JavaScript efficace.</a:t>
            </a:r>
            <a:endParaRPr sz="1200">
              <a:latin typeface="Cardo"/>
              <a:ea typeface="Cardo"/>
              <a:cs typeface="Cardo"/>
              <a:sym typeface="Cardo"/>
            </a:endParaRPr>
          </a:p>
        </p:txBody>
      </p:sp>
      <p:sp>
        <p:nvSpPr>
          <p:cNvPr id="171" name="Google Shape;171;p25"/>
          <p:cNvSpPr txBox="1"/>
          <p:nvPr/>
        </p:nvSpPr>
        <p:spPr>
          <a:xfrm>
            <a:off x="4663440"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Importance de la validation</a:t>
            </a:r>
            <a:endParaRPr b="1" sz="1300">
              <a:latin typeface="Cardo"/>
              <a:ea typeface="Cardo"/>
              <a:cs typeface="Cardo"/>
              <a:sym typeface="Cardo"/>
            </a:endParaRPr>
          </a:p>
        </p:txBody>
      </p:sp>
      <p:sp>
        <p:nvSpPr>
          <p:cNvPr id="172" name="Google Shape;172;p25"/>
          <p:cNvSpPr txBox="1"/>
          <p:nvPr/>
        </p:nvSpPr>
        <p:spPr>
          <a:xfrm>
            <a:off x="4663440"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La validation des entrées utilisateur est cruciale pour éviter les erreurs et améliorer l'expérience utilisateur.</a:t>
            </a:r>
            <a:endParaRPr sz="1200">
              <a:latin typeface="Cardo"/>
              <a:ea typeface="Cardo"/>
              <a:cs typeface="Cardo"/>
              <a:sym typeface="Cardo"/>
            </a:endParaRPr>
          </a:p>
        </p:txBody>
      </p:sp>
      <p:sp>
        <p:nvSpPr>
          <p:cNvPr id="173" name="Google Shape;173;p25"/>
          <p:cNvSpPr txBox="1"/>
          <p:nvPr/>
        </p:nvSpPr>
        <p:spPr>
          <a:xfrm>
            <a:off x="612648"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Stockage et récupération des données</a:t>
            </a:r>
            <a:endParaRPr b="1" sz="1300">
              <a:latin typeface="Cardo"/>
              <a:ea typeface="Cardo"/>
              <a:cs typeface="Cardo"/>
              <a:sym typeface="Cardo"/>
            </a:endParaRPr>
          </a:p>
        </p:txBody>
      </p:sp>
      <p:sp>
        <p:nvSpPr>
          <p:cNvPr id="174" name="Google Shape;174;p25"/>
          <p:cNvSpPr txBox="1"/>
          <p:nvPr/>
        </p:nvSpPr>
        <p:spPr>
          <a:xfrm>
            <a:off x="612648"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L'utilisation de localStorage et Fetch simplifie la gestion et la persistance des données dans vos applications.</a:t>
            </a:r>
            <a:endParaRPr sz="1200">
              <a:latin typeface="Cardo"/>
              <a:ea typeface="Cardo"/>
              <a:cs typeface="Cardo"/>
              <a:sym typeface="Cardo"/>
            </a:endParaRPr>
          </a:p>
        </p:txBody>
      </p:sp>
      <p:sp>
        <p:nvSpPr>
          <p:cNvPr id="175" name="Google Shape;175;p25"/>
          <p:cNvSpPr txBox="1"/>
          <p:nvPr/>
        </p:nvSpPr>
        <p:spPr>
          <a:xfrm>
            <a:off x="4663440"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Débogage et pratiques recommandées</a:t>
            </a:r>
            <a:endParaRPr b="1" sz="1300">
              <a:latin typeface="Cardo"/>
              <a:ea typeface="Cardo"/>
              <a:cs typeface="Cardo"/>
              <a:sym typeface="Cardo"/>
            </a:endParaRPr>
          </a:p>
        </p:txBody>
      </p:sp>
      <p:sp>
        <p:nvSpPr>
          <p:cNvPr id="176" name="Google Shape;176;p25"/>
          <p:cNvSpPr txBox="1"/>
          <p:nvPr/>
        </p:nvSpPr>
        <p:spPr>
          <a:xfrm>
            <a:off x="4663440"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Adopter des techniques de débogage et suivre les meilleures pratiques facilite le développement et la maintenance de projets complexes.</a:t>
            </a:r>
            <a:endParaRPr sz="1200">
              <a:latin typeface="Cardo"/>
              <a:ea typeface="Cardo"/>
              <a:cs typeface="Cardo"/>
              <a:sym typeface="Card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6"/>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Merci pour votre Attention</a:t>
            </a:r>
            <a:endParaRPr sz="2500">
              <a:latin typeface="Abril Fatface"/>
              <a:ea typeface="Abril Fatface"/>
              <a:cs typeface="Abril Fatface"/>
              <a:sym typeface="Abril Fatface"/>
            </a:endParaRPr>
          </a:p>
        </p:txBody>
      </p:sp>
      <p:sp>
        <p:nvSpPr>
          <p:cNvPr id="182" name="Google Shape;182;p26"/>
          <p:cNvSpPr txBox="1"/>
          <p:nvPr/>
        </p:nvSpPr>
        <p:spPr>
          <a:xfrm>
            <a:off x="512064" y="1078992"/>
            <a:ext cx="81108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Questions et Discussions</a:t>
            </a:r>
            <a:endParaRPr sz="1300">
              <a:latin typeface="Cardo"/>
              <a:ea typeface="Cardo"/>
              <a:cs typeface="Cardo"/>
              <a:sym typeface="Card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Table des matières</a:t>
            </a:r>
            <a:endParaRPr sz="2500">
              <a:latin typeface="Abril Fatface"/>
              <a:ea typeface="Abril Fatface"/>
              <a:cs typeface="Abril Fatface"/>
              <a:sym typeface="Abril Fatface"/>
            </a:endParaRPr>
          </a:p>
        </p:txBody>
      </p:sp>
      <p:sp>
        <p:nvSpPr>
          <p:cNvPr id="61" name="Google Shape;61;p14"/>
          <p:cNvSpPr txBox="1"/>
          <p:nvPr/>
        </p:nvSpPr>
        <p:spPr>
          <a:xfrm>
            <a:off x="512064" y="1078992"/>
            <a:ext cx="81108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 1. Introduction aux Boucles et Conditions</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2. Comprendre les Littéraux en JavaScript</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3. Récupérer et Valider les Valeurs d’un Input</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4. Promesses et Fonctions Asynchrones en JavaScript</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5. Utilisation de l'API Tierce avec Fetch</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6. Méthodes Fetch : GET, GET/id, et POST</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7. Stockage Web avec localStorage</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8. Manipulation des Paramètres d’URL avec URLSearchParams</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 9. Débogage : Techniques et Outils Essentiels</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10. Meilleures Pratiques pour le Développement JavaScript</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11. Conclusion : Résumé des Concepts Abordés</a:t>
            </a:r>
            <a:endParaRPr sz="1300">
              <a:latin typeface="Cardo"/>
              <a:ea typeface="Cardo"/>
              <a:cs typeface="Cardo"/>
              <a:sym typeface="Cardo"/>
            </a:endParaRPr>
          </a:p>
          <a:p>
            <a:pPr indent="0" lvl="0" marL="0" rtl="0" algn="l">
              <a:lnSpc>
                <a:spcPct val="100000"/>
              </a:lnSpc>
              <a:spcBef>
                <a:spcPts val="0"/>
              </a:spcBef>
              <a:spcAft>
                <a:spcPts val="0"/>
              </a:spcAft>
              <a:buNone/>
            </a:pPr>
            <a:r>
              <a:rPr lang="en" sz="1300">
                <a:latin typeface="Cardo"/>
                <a:ea typeface="Cardo"/>
                <a:cs typeface="Cardo"/>
                <a:sym typeface="Cardo"/>
              </a:rPr>
              <a:t>12. Merci pour votre Attention</a:t>
            </a:r>
            <a:endParaRPr sz="1300">
              <a:latin typeface="Cardo"/>
              <a:ea typeface="Cardo"/>
              <a:cs typeface="Cardo"/>
              <a:sym typeface="Card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Introduction aux Boucles et Conditions</a:t>
            </a:r>
            <a:endParaRPr sz="2500">
              <a:latin typeface="Abril Fatface"/>
              <a:ea typeface="Abril Fatface"/>
              <a:cs typeface="Abril Fatface"/>
              <a:sym typeface="Abril Fatface"/>
            </a:endParaRPr>
          </a:p>
        </p:txBody>
      </p:sp>
      <p:sp>
        <p:nvSpPr>
          <p:cNvPr id="67" name="Google Shape;67;p15"/>
          <p:cNvSpPr txBox="1"/>
          <p:nvPr/>
        </p:nvSpPr>
        <p:spPr>
          <a:xfrm>
            <a:off x="51206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Les boucles et les conditions sont des éléments fondamentaux dans la programmation JavaScript. Elles permettent de contrôler le flot d'exécution du code. Les boucles comme 'for', 'while', et 'do...while' sont utilisées pour répéter une portion de code. D'autre part, les instructions conditionnelles comme 'if', 'else if' et 'switch' aident à exécuter différentes actions basées sur des conditions spécifiques.</a:t>
            </a:r>
            <a:endParaRPr sz="1300">
              <a:latin typeface="Cardo"/>
              <a:ea typeface="Cardo"/>
              <a:cs typeface="Cardo"/>
              <a:sym typeface="Cardo"/>
            </a:endParaRPr>
          </a:p>
        </p:txBody>
      </p:sp>
      <p:pic>
        <p:nvPicPr>
          <p:cNvPr id="68" name="Google Shape;68;p15"/>
          <p:cNvPicPr preferRelativeResize="0"/>
          <p:nvPr/>
        </p:nvPicPr>
        <p:blipFill>
          <a:blip r:embed="rId4">
            <a:alphaModFix/>
          </a:blip>
          <a:stretch>
            <a:fillRect/>
          </a:stretch>
        </p:blipFill>
        <p:spPr>
          <a:xfrm>
            <a:off x="5385816" y="1243584"/>
            <a:ext cx="3236977" cy="323697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2" name="Shape 72"/>
        <p:cNvGrpSpPr/>
        <p:nvPr/>
      </p:nvGrpSpPr>
      <p:grpSpPr>
        <a:xfrm>
          <a:off x="0" y="0"/>
          <a:ext cx="0" cy="0"/>
          <a:chOff x="0" y="0"/>
          <a:chExt cx="0" cy="0"/>
        </a:xfrm>
      </p:grpSpPr>
      <p:sp>
        <p:nvSpPr>
          <p:cNvPr id="73" name="Google Shape;73;p16"/>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Comprendre les Littéraux en JavaScript</a:t>
            </a:r>
            <a:endParaRPr sz="2500">
              <a:latin typeface="Abril Fatface"/>
              <a:ea typeface="Abril Fatface"/>
              <a:cs typeface="Abril Fatface"/>
              <a:sym typeface="Abril Fatface"/>
            </a:endParaRPr>
          </a:p>
        </p:txBody>
      </p:sp>
      <p:sp>
        <p:nvSpPr>
          <p:cNvPr id="74" name="Google Shape;74;p16"/>
          <p:cNvSpPr txBox="1"/>
          <p:nvPr/>
        </p:nvSpPr>
        <p:spPr>
          <a:xfrm>
            <a:off x="4306824" y="1078992"/>
            <a:ext cx="4316100" cy="357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latin typeface="Cardo"/>
                <a:ea typeface="Cardo"/>
                <a:cs typeface="Cardo"/>
                <a:sym typeface="Cardo"/>
              </a:rPr>
              <a:t>Les littéraux sont des valeurs fixes écrites directement dans le code source. En JavaScript, il existe plusieurs types de littéraux : littéraux de chaîne (ex: 'Hello'), littéraux numériques (ex: 42), littéraux de tableau (ex: [1, 2, 3]) et objets (ex: {nom: 'Alice', age: 25}). Comprendre les littéraux est crucial car ils constituent les valeurs de base utilisées dans la programmation.</a:t>
            </a:r>
            <a:endParaRPr sz="1300">
              <a:latin typeface="Cardo"/>
              <a:ea typeface="Cardo"/>
              <a:cs typeface="Cardo"/>
              <a:sym typeface="Cardo"/>
            </a:endParaRPr>
          </a:p>
        </p:txBody>
      </p:sp>
      <p:pic>
        <p:nvPicPr>
          <p:cNvPr id="75" name="Google Shape;75;p16"/>
          <p:cNvPicPr preferRelativeResize="0"/>
          <p:nvPr/>
        </p:nvPicPr>
        <p:blipFill>
          <a:blip r:embed="rId4">
            <a:alphaModFix/>
          </a:blip>
          <a:stretch>
            <a:fillRect/>
          </a:stretch>
        </p:blipFill>
        <p:spPr>
          <a:xfrm>
            <a:off x="512064" y="1243584"/>
            <a:ext cx="3236977" cy="3236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9" name="Shape 79"/>
        <p:cNvGrpSpPr/>
        <p:nvPr/>
      </p:nvGrpSpPr>
      <p:grpSpPr>
        <a:xfrm>
          <a:off x="0" y="0"/>
          <a:ext cx="0" cy="0"/>
          <a:chOff x="0" y="0"/>
          <a:chExt cx="0" cy="0"/>
        </a:xfrm>
      </p:grpSpPr>
      <p:sp>
        <p:nvSpPr>
          <p:cNvPr id="80" name="Google Shape;80;p17"/>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Récupérer et Valider les Valeurs d’un Input</a:t>
            </a:r>
            <a:endParaRPr sz="2500">
              <a:latin typeface="Abril Fatface"/>
              <a:ea typeface="Abril Fatface"/>
              <a:cs typeface="Abril Fatface"/>
              <a:sym typeface="Abril Fatface"/>
            </a:endParaRPr>
          </a:p>
        </p:txBody>
      </p:sp>
      <p:sp>
        <p:nvSpPr>
          <p:cNvPr id="81" name="Google Shape;81;p17"/>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Valeurs d'entrée et validation en JavaScript</a:t>
            </a:r>
            <a:endParaRPr sz="1500">
              <a:latin typeface="Cardo"/>
              <a:ea typeface="Cardo"/>
              <a:cs typeface="Cardo"/>
              <a:sym typeface="Cardo"/>
            </a:endParaRPr>
          </a:p>
        </p:txBody>
      </p:sp>
      <p:sp>
        <p:nvSpPr>
          <p:cNvPr id="82" name="Google Shape;82;p17"/>
          <p:cNvSpPr txBox="1"/>
          <p:nvPr/>
        </p:nvSpPr>
        <p:spPr>
          <a:xfrm>
            <a:off x="612648"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Choisir les éléments</a:t>
            </a:r>
            <a:endParaRPr b="1" sz="1300">
              <a:latin typeface="Cardo"/>
              <a:ea typeface="Cardo"/>
              <a:cs typeface="Cardo"/>
              <a:sym typeface="Cardo"/>
            </a:endParaRPr>
          </a:p>
        </p:txBody>
      </p:sp>
      <p:sp>
        <p:nvSpPr>
          <p:cNvPr id="83" name="Google Shape;83;p17"/>
          <p:cNvSpPr txBox="1"/>
          <p:nvPr/>
        </p:nvSpPr>
        <p:spPr>
          <a:xfrm>
            <a:off x="612648"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Utilisez document.getElementById ou document.querySelector pour récupérer les éléments d'entrée. Par exemple, pour sélectionner un champ de texte, vous pourriez utiliser : var input = document.getElementById('nom');.</a:t>
            </a:r>
            <a:endParaRPr sz="1200">
              <a:latin typeface="Cardo"/>
              <a:ea typeface="Cardo"/>
              <a:cs typeface="Cardo"/>
              <a:sym typeface="Cardo"/>
            </a:endParaRPr>
          </a:p>
        </p:txBody>
      </p:sp>
      <p:sp>
        <p:nvSpPr>
          <p:cNvPr id="84" name="Google Shape;84;p17"/>
          <p:cNvSpPr txBox="1"/>
          <p:nvPr/>
        </p:nvSpPr>
        <p:spPr>
          <a:xfrm>
            <a:off x="4663440"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Validation simple</a:t>
            </a:r>
            <a:endParaRPr b="1" sz="1300">
              <a:latin typeface="Cardo"/>
              <a:ea typeface="Cardo"/>
              <a:cs typeface="Cardo"/>
              <a:sym typeface="Cardo"/>
            </a:endParaRPr>
          </a:p>
        </p:txBody>
      </p:sp>
      <p:sp>
        <p:nvSpPr>
          <p:cNvPr id="85" name="Google Shape;85;p17"/>
          <p:cNvSpPr txBox="1"/>
          <p:nvPr/>
        </p:nvSpPr>
        <p:spPr>
          <a:xfrm>
            <a:off x="4663440"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Vérifiez si les valeurs récupérées ne sont pas vides. Utilisez une condition comme : if(input.value === '') { alert('Champ requis!'); } pour indiquer à l'utilisateur qu'une valeur est nécessaire.</a:t>
            </a:r>
            <a:endParaRPr sz="1200">
              <a:latin typeface="Cardo"/>
              <a:ea typeface="Cardo"/>
              <a:cs typeface="Cardo"/>
              <a:sym typeface="Cardo"/>
            </a:endParaRPr>
          </a:p>
        </p:txBody>
      </p:sp>
      <p:sp>
        <p:nvSpPr>
          <p:cNvPr id="86" name="Google Shape;86;p17"/>
          <p:cNvSpPr txBox="1"/>
          <p:nvPr/>
        </p:nvSpPr>
        <p:spPr>
          <a:xfrm>
            <a:off x="612648"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Validation avancée</a:t>
            </a:r>
            <a:endParaRPr b="1" sz="1300">
              <a:latin typeface="Cardo"/>
              <a:ea typeface="Cardo"/>
              <a:cs typeface="Cardo"/>
              <a:sym typeface="Cardo"/>
            </a:endParaRPr>
          </a:p>
        </p:txBody>
      </p:sp>
      <p:sp>
        <p:nvSpPr>
          <p:cNvPr id="87" name="Google Shape;87;p17"/>
          <p:cNvSpPr txBox="1"/>
          <p:nvPr/>
        </p:nvSpPr>
        <p:spPr>
          <a:xfrm>
            <a:off x="612648"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une validation plus poussée, vous pourriez utiliser des expressions régulières. Par exemple, pour vérifier un e-mail, une expression comme /^[a-zA-Z0-9._%+-]+@[a-zA-Z0-9.-]+\.[a-zA-Z]{2,}$/ pourrait être utilisée.</a:t>
            </a:r>
            <a:endParaRPr sz="1200">
              <a:latin typeface="Cardo"/>
              <a:ea typeface="Cardo"/>
              <a:cs typeface="Cardo"/>
              <a:sym typeface="Cardo"/>
            </a:endParaRPr>
          </a:p>
        </p:txBody>
      </p:sp>
      <p:sp>
        <p:nvSpPr>
          <p:cNvPr id="88" name="Google Shape;88;p17"/>
          <p:cNvSpPr txBox="1"/>
          <p:nvPr/>
        </p:nvSpPr>
        <p:spPr>
          <a:xfrm>
            <a:off x="4663440"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Retour visuel</a:t>
            </a:r>
            <a:endParaRPr b="1" sz="1300">
              <a:latin typeface="Cardo"/>
              <a:ea typeface="Cardo"/>
              <a:cs typeface="Cardo"/>
              <a:sym typeface="Cardo"/>
            </a:endParaRPr>
          </a:p>
        </p:txBody>
      </p:sp>
      <p:sp>
        <p:nvSpPr>
          <p:cNvPr id="89" name="Google Shape;89;p17"/>
          <p:cNvSpPr txBox="1"/>
          <p:nvPr/>
        </p:nvSpPr>
        <p:spPr>
          <a:xfrm>
            <a:off x="4663440"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Fournissez un retour visuel à l'utilisateur en changeant la couleur ou le style de l'élément si la validation échoue. Cela améliore l'expérience utilisateur en fournissant des indications claires.</a:t>
            </a:r>
            <a:endParaRPr sz="1200">
              <a:latin typeface="Cardo"/>
              <a:ea typeface="Cardo"/>
              <a:cs typeface="Cardo"/>
              <a:sym typeface="Card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Google Shape;94;p18"/>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Promesses et Fonctions Asynchrones en JavaScript</a:t>
            </a:r>
            <a:endParaRPr sz="2500">
              <a:latin typeface="Abril Fatface"/>
              <a:ea typeface="Abril Fatface"/>
              <a:cs typeface="Abril Fatface"/>
              <a:sym typeface="Abril Fatface"/>
            </a:endParaRPr>
          </a:p>
        </p:txBody>
      </p:sp>
      <p:sp>
        <p:nvSpPr>
          <p:cNvPr id="95" name="Google Shape;95;p18"/>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Gérer les opérations asynchrones facilement</a:t>
            </a:r>
            <a:endParaRPr sz="1500">
              <a:latin typeface="Cardo"/>
              <a:ea typeface="Cardo"/>
              <a:cs typeface="Cardo"/>
              <a:sym typeface="Cardo"/>
            </a:endParaRPr>
          </a:p>
        </p:txBody>
      </p:sp>
      <p:sp>
        <p:nvSpPr>
          <p:cNvPr id="96" name="Google Shape;96;p18"/>
          <p:cNvSpPr txBox="1"/>
          <p:nvPr/>
        </p:nvSpPr>
        <p:spPr>
          <a:xfrm>
            <a:off x="512064" y="1618488"/>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Concept de promesse</a:t>
            </a:r>
            <a:endParaRPr b="1" sz="1300">
              <a:latin typeface="Cardo"/>
              <a:ea typeface="Cardo"/>
              <a:cs typeface="Cardo"/>
              <a:sym typeface="Cardo"/>
            </a:endParaRPr>
          </a:p>
        </p:txBody>
      </p:sp>
      <p:sp>
        <p:nvSpPr>
          <p:cNvPr id="97" name="Google Shape;97;p18"/>
          <p:cNvSpPr txBox="1"/>
          <p:nvPr/>
        </p:nvSpPr>
        <p:spPr>
          <a:xfrm>
            <a:off x="512064" y="1911096"/>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Les promesses sont des objets représentant l'éventuel succès ou échec d'une opération asynchrone. Elles permettent de gérer les appels qui prennent du temps, comme les requêtes réseau, sans bloquer le fil d'exécution.</a:t>
            </a:r>
            <a:endParaRPr sz="1200">
              <a:latin typeface="Cardo"/>
              <a:ea typeface="Cardo"/>
              <a:cs typeface="Cardo"/>
              <a:sym typeface="Cardo"/>
            </a:endParaRPr>
          </a:p>
        </p:txBody>
      </p:sp>
      <p:sp>
        <p:nvSpPr>
          <p:cNvPr id="98" name="Google Shape;98;p18"/>
          <p:cNvSpPr txBox="1"/>
          <p:nvPr/>
        </p:nvSpPr>
        <p:spPr>
          <a:xfrm>
            <a:off x="512064" y="3337560"/>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Utilisation des promesses</a:t>
            </a:r>
            <a:endParaRPr b="1" sz="1300">
              <a:latin typeface="Cardo"/>
              <a:ea typeface="Cardo"/>
              <a:cs typeface="Cardo"/>
              <a:sym typeface="Cardo"/>
            </a:endParaRPr>
          </a:p>
        </p:txBody>
      </p:sp>
      <p:sp>
        <p:nvSpPr>
          <p:cNvPr id="99" name="Google Shape;99;p18"/>
          <p:cNvSpPr txBox="1"/>
          <p:nvPr/>
        </p:nvSpPr>
        <p:spPr>
          <a:xfrm>
            <a:off x="512064" y="3630168"/>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définir une promesse, vous utilisez le mot-clé 'new Promise'. Par exemple : let maPromesse = new Promise((resolve, reject) =&gt; { /* logique ici */ });. Ensuite, utilisez .then() pour traiter le succès.</a:t>
            </a:r>
            <a:endParaRPr sz="1200">
              <a:latin typeface="Cardo"/>
              <a:ea typeface="Cardo"/>
              <a:cs typeface="Cardo"/>
              <a:sym typeface="Cardo"/>
            </a:endParaRPr>
          </a:p>
        </p:txBody>
      </p:sp>
      <p:pic>
        <p:nvPicPr>
          <p:cNvPr id="100" name="Google Shape;100;p18"/>
          <p:cNvPicPr preferRelativeResize="0"/>
          <p:nvPr/>
        </p:nvPicPr>
        <p:blipFill>
          <a:blip r:embed="rId4">
            <a:alphaModFix/>
          </a:blip>
          <a:stretch>
            <a:fillRect/>
          </a:stretch>
        </p:blipFill>
        <p:spPr>
          <a:xfrm>
            <a:off x="5385816" y="1618488"/>
            <a:ext cx="3236977" cy="32369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19"/>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Utilisation de l'API Tierce avec Fetch</a:t>
            </a:r>
            <a:endParaRPr sz="2500">
              <a:latin typeface="Abril Fatface"/>
              <a:ea typeface="Abril Fatface"/>
              <a:cs typeface="Abril Fatface"/>
              <a:sym typeface="Abril Fatface"/>
            </a:endParaRPr>
          </a:p>
        </p:txBody>
      </p:sp>
      <p:sp>
        <p:nvSpPr>
          <p:cNvPr id="106" name="Google Shape;106;p19"/>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Récupérer des données avec l'API Fetch</a:t>
            </a:r>
            <a:endParaRPr sz="1500">
              <a:latin typeface="Cardo"/>
              <a:ea typeface="Cardo"/>
              <a:cs typeface="Cardo"/>
              <a:sym typeface="Cardo"/>
            </a:endParaRPr>
          </a:p>
        </p:txBody>
      </p:sp>
      <p:sp>
        <p:nvSpPr>
          <p:cNvPr id="107" name="Google Shape;107;p19"/>
          <p:cNvSpPr txBox="1"/>
          <p:nvPr/>
        </p:nvSpPr>
        <p:spPr>
          <a:xfrm>
            <a:off x="512064"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latin typeface="Cardo"/>
                <a:ea typeface="Cardo"/>
                <a:cs typeface="Cardo"/>
                <a:sym typeface="Cardo"/>
              </a:rPr>
              <a:t>L'API Fetch</a:t>
            </a:r>
            <a:endParaRPr b="1" sz="1300">
              <a:latin typeface="Cardo"/>
              <a:ea typeface="Cardo"/>
              <a:cs typeface="Cardo"/>
              <a:sym typeface="Cardo"/>
            </a:endParaRPr>
          </a:p>
        </p:txBody>
      </p:sp>
      <p:sp>
        <p:nvSpPr>
          <p:cNvPr id="108" name="Google Shape;108;p19"/>
          <p:cNvSpPr txBox="1"/>
          <p:nvPr/>
        </p:nvSpPr>
        <p:spPr>
          <a:xfrm>
            <a:off x="512064"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Fetch est une interface moderne pour effectuer des requêtes HTTP en JavaScript. Contrairement à XMLHttpRequest, Fetch utilise des promesses, rendant le code plus lisible et gérant facilement les réponses.</a:t>
            </a:r>
            <a:endParaRPr sz="1200">
              <a:latin typeface="Cardo"/>
              <a:ea typeface="Cardo"/>
              <a:cs typeface="Cardo"/>
              <a:sym typeface="Cardo"/>
            </a:endParaRPr>
          </a:p>
        </p:txBody>
      </p:sp>
      <p:sp>
        <p:nvSpPr>
          <p:cNvPr id="109" name="Google Shape;109;p19"/>
          <p:cNvSpPr txBox="1"/>
          <p:nvPr/>
        </p:nvSpPr>
        <p:spPr>
          <a:xfrm>
            <a:off x="3328416"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latin typeface="Cardo"/>
                <a:ea typeface="Cardo"/>
                <a:cs typeface="Cardo"/>
                <a:sym typeface="Cardo"/>
              </a:rPr>
              <a:t>Faire une requête GET</a:t>
            </a:r>
            <a:endParaRPr b="1" sz="1300">
              <a:latin typeface="Cardo"/>
              <a:ea typeface="Cardo"/>
              <a:cs typeface="Cardo"/>
              <a:sym typeface="Cardo"/>
            </a:endParaRPr>
          </a:p>
        </p:txBody>
      </p:sp>
      <p:sp>
        <p:nvSpPr>
          <p:cNvPr id="110" name="Google Shape;110;p19"/>
          <p:cNvSpPr txBox="1"/>
          <p:nvPr/>
        </p:nvSpPr>
        <p:spPr>
          <a:xfrm>
            <a:off x="3328416"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récupérer des données d'une API, vous pourriez utiliser fetch('https://api.example.com/donnees').then(response =&gt; response.json()).then(data =&gt; console.log(data));. Cela permet d'obtenir les données en format JSON.</a:t>
            </a:r>
            <a:endParaRPr sz="1200">
              <a:latin typeface="Cardo"/>
              <a:ea typeface="Cardo"/>
              <a:cs typeface="Cardo"/>
              <a:sym typeface="Cardo"/>
            </a:endParaRPr>
          </a:p>
        </p:txBody>
      </p:sp>
      <p:sp>
        <p:nvSpPr>
          <p:cNvPr id="111" name="Google Shape;111;p19"/>
          <p:cNvSpPr txBox="1"/>
          <p:nvPr/>
        </p:nvSpPr>
        <p:spPr>
          <a:xfrm>
            <a:off x="6144768" y="1691640"/>
            <a:ext cx="2459700" cy="557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300">
                <a:latin typeface="Cardo"/>
                <a:ea typeface="Cardo"/>
                <a:cs typeface="Cardo"/>
                <a:sym typeface="Cardo"/>
              </a:rPr>
              <a:t>Gérer les erreurs</a:t>
            </a:r>
            <a:endParaRPr b="1" sz="1300">
              <a:latin typeface="Cardo"/>
              <a:ea typeface="Cardo"/>
              <a:cs typeface="Cardo"/>
              <a:sym typeface="Cardo"/>
            </a:endParaRPr>
          </a:p>
        </p:txBody>
      </p:sp>
      <p:sp>
        <p:nvSpPr>
          <p:cNvPr id="112" name="Google Shape;112;p19"/>
          <p:cNvSpPr txBox="1"/>
          <p:nvPr/>
        </p:nvSpPr>
        <p:spPr>
          <a:xfrm>
            <a:off x="6144768" y="2176272"/>
            <a:ext cx="2459700" cy="221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N'oubliez pas d'ajouter une gestion des erreurs avec .catch(). Par exemple : fetch(url).then(...).catch(error =&gt; console.error('Erreur:', error)); pour détecter et traiter les problèmes.</a:t>
            </a:r>
            <a:endParaRPr sz="1200">
              <a:latin typeface="Cardo"/>
              <a:ea typeface="Cardo"/>
              <a:cs typeface="Cardo"/>
              <a:sym typeface="Card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20"/>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Méthodes Fetch : GET, GET/id, et POST</a:t>
            </a:r>
            <a:endParaRPr sz="2500">
              <a:latin typeface="Abril Fatface"/>
              <a:ea typeface="Abril Fatface"/>
              <a:cs typeface="Abril Fatface"/>
              <a:sym typeface="Abril Fatface"/>
            </a:endParaRPr>
          </a:p>
        </p:txBody>
      </p:sp>
      <p:sp>
        <p:nvSpPr>
          <p:cNvPr id="118" name="Google Shape;118;p20"/>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Différentes méthodes de requête avec Fetch</a:t>
            </a:r>
            <a:endParaRPr sz="1500">
              <a:latin typeface="Cardo"/>
              <a:ea typeface="Cardo"/>
              <a:cs typeface="Cardo"/>
              <a:sym typeface="Cardo"/>
            </a:endParaRPr>
          </a:p>
        </p:txBody>
      </p:sp>
      <p:sp>
        <p:nvSpPr>
          <p:cNvPr id="119" name="Google Shape;119;p20"/>
          <p:cNvSpPr txBox="1"/>
          <p:nvPr/>
        </p:nvSpPr>
        <p:spPr>
          <a:xfrm>
            <a:off x="612648"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Méthode GET</a:t>
            </a:r>
            <a:endParaRPr b="1" sz="1300">
              <a:latin typeface="Cardo"/>
              <a:ea typeface="Cardo"/>
              <a:cs typeface="Cardo"/>
              <a:sym typeface="Cardo"/>
            </a:endParaRPr>
          </a:p>
        </p:txBody>
      </p:sp>
      <p:sp>
        <p:nvSpPr>
          <p:cNvPr id="120" name="Google Shape;120;p20"/>
          <p:cNvSpPr txBox="1"/>
          <p:nvPr/>
        </p:nvSpPr>
        <p:spPr>
          <a:xfrm>
            <a:off x="612648"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La méthode GET est utilisée pour récupérer des données. Par exemple, fetch('https://api.example.com/items').then(response =&gt; response.json()).then(data =&gt; console.log(data)); va récupérer tous les éléments.</a:t>
            </a:r>
            <a:endParaRPr sz="1200">
              <a:latin typeface="Cardo"/>
              <a:ea typeface="Cardo"/>
              <a:cs typeface="Cardo"/>
              <a:sym typeface="Cardo"/>
            </a:endParaRPr>
          </a:p>
        </p:txBody>
      </p:sp>
      <p:sp>
        <p:nvSpPr>
          <p:cNvPr id="121" name="Google Shape;121;p20"/>
          <p:cNvSpPr txBox="1"/>
          <p:nvPr/>
        </p:nvSpPr>
        <p:spPr>
          <a:xfrm>
            <a:off x="4663440" y="1618488"/>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Méthode GET/id</a:t>
            </a:r>
            <a:endParaRPr b="1" sz="1300">
              <a:latin typeface="Cardo"/>
              <a:ea typeface="Cardo"/>
              <a:cs typeface="Cardo"/>
              <a:sym typeface="Cardo"/>
            </a:endParaRPr>
          </a:p>
        </p:txBody>
      </p:sp>
      <p:sp>
        <p:nvSpPr>
          <p:cNvPr id="122" name="Google Shape;122;p20"/>
          <p:cNvSpPr txBox="1"/>
          <p:nvPr/>
        </p:nvSpPr>
        <p:spPr>
          <a:xfrm>
            <a:off x="4663440" y="1920240"/>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récupérer un seul élément par son ID, utilisez l'URL correspondante : fetch('https://api.example.com/items/1').then(...); Cela retourne uniquement l'élément avec l'ID 1.</a:t>
            </a:r>
            <a:endParaRPr sz="1200">
              <a:latin typeface="Cardo"/>
              <a:ea typeface="Cardo"/>
              <a:cs typeface="Cardo"/>
              <a:sym typeface="Cardo"/>
            </a:endParaRPr>
          </a:p>
        </p:txBody>
      </p:sp>
      <p:sp>
        <p:nvSpPr>
          <p:cNvPr id="123" name="Google Shape;123;p20"/>
          <p:cNvSpPr txBox="1"/>
          <p:nvPr/>
        </p:nvSpPr>
        <p:spPr>
          <a:xfrm>
            <a:off x="612648"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Méthode POST</a:t>
            </a:r>
            <a:endParaRPr b="1" sz="1300">
              <a:latin typeface="Cardo"/>
              <a:ea typeface="Cardo"/>
              <a:cs typeface="Cardo"/>
              <a:sym typeface="Cardo"/>
            </a:endParaRPr>
          </a:p>
        </p:txBody>
      </p:sp>
      <p:sp>
        <p:nvSpPr>
          <p:cNvPr id="124" name="Google Shape;124;p20"/>
          <p:cNvSpPr txBox="1"/>
          <p:nvPr/>
        </p:nvSpPr>
        <p:spPr>
          <a:xfrm>
            <a:off x="612648"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Lorsque vous créez ou envoyez des données, utilisez la méthode POST. Exemple : fetch('https://api.example.com/items', { method: 'POST', body: JSON.stringify(nouvelObjet) });.</a:t>
            </a:r>
            <a:endParaRPr sz="1200">
              <a:latin typeface="Cardo"/>
              <a:ea typeface="Cardo"/>
              <a:cs typeface="Cardo"/>
              <a:sym typeface="Cardo"/>
            </a:endParaRPr>
          </a:p>
        </p:txBody>
      </p:sp>
      <p:sp>
        <p:nvSpPr>
          <p:cNvPr id="125" name="Google Shape;125;p20"/>
          <p:cNvSpPr txBox="1"/>
          <p:nvPr/>
        </p:nvSpPr>
        <p:spPr>
          <a:xfrm>
            <a:off x="4663440" y="3410712"/>
            <a:ext cx="39594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Configurer les en-têtes</a:t>
            </a:r>
            <a:endParaRPr b="1" sz="1300">
              <a:latin typeface="Cardo"/>
              <a:ea typeface="Cardo"/>
              <a:cs typeface="Cardo"/>
              <a:sym typeface="Cardo"/>
            </a:endParaRPr>
          </a:p>
        </p:txBody>
      </p:sp>
      <p:sp>
        <p:nvSpPr>
          <p:cNvPr id="126" name="Google Shape;126;p20"/>
          <p:cNvSpPr txBox="1"/>
          <p:nvPr/>
        </p:nvSpPr>
        <p:spPr>
          <a:xfrm>
            <a:off x="4663440" y="3712464"/>
            <a:ext cx="39594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POST, pensez à configurer les en-têtes : headers: { 'Content-Type': 'application/json' } ; pour que le serveur sache que le contenu est en JSON.</a:t>
            </a:r>
            <a:endParaRPr sz="1200">
              <a:latin typeface="Cardo"/>
              <a:ea typeface="Cardo"/>
              <a:cs typeface="Cardo"/>
              <a:sym typeface="Card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1"/>
          <p:cNvSpPr txBox="1"/>
          <p:nvPr/>
        </p:nvSpPr>
        <p:spPr>
          <a:xfrm>
            <a:off x="512064" y="146304"/>
            <a:ext cx="8110800" cy="89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500">
                <a:latin typeface="Abril Fatface"/>
                <a:ea typeface="Abril Fatface"/>
                <a:cs typeface="Abril Fatface"/>
                <a:sym typeface="Abril Fatface"/>
              </a:rPr>
              <a:t>Stockage Web avec localStorage</a:t>
            </a:r>
            <a:endParaRPr sz="2500">
              <a:latin typeface="Abril Fatface"/>
              <a:ea typeface="Abril Fatface"/>
              <a:cs typeface="Abril Fatface"/>
              <a:sym typeface="Abril Fatface"/>
            </a:endParaRPr>
          </a:p>
        </p:txBody>
      </p:sp>
      <p:sp>
        <p:nvSpPr>
          <p:cNvPr id="132" name="Google Shape;132;p21"/>
          <p:cNvSpPr txBox="1"/>
          <p:nvPr/>
        </p:nvSpPr>
        <p:spPr>
          <a:xfrm>
            <a:off x="512064" y="932688"/>
            <a:ext cx="8110800" cy="402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Cardo"/>
                <a:ea typeface="Cardo"/>
                <a:cs typeface="Cardo"/>
                <a:sym typeface="Cardo"/>
              </a:rPr>
              <a:t>Conserver des données localement dans le navigateur</a:t>
            </a:r>
            <a:endParaRPr sz="1500">
              <a:latin typeface="Cardo"/>
              <a:ea typeface="Cardo"/>
              <a:cs typeface="Cardo"/>
              <a:sym typeface="Cardo"/>
            </a:endParaRPr>
          </a:p>
        </p:txBody>
      </p:sp>
      <p:sp>
        <p:nvSpPr>
          <p:cNvPr id="133" name="Google Shape;133;p21"/>
          <p:cNvSpPr txBox="1"/>
          <p:nvPr/>
        </p:nvSpPr>
        <p:spPr>
          <a:xfrm>
            <a:off x="4306824" y="1618488"/>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Qu'est-ce que localStorage ?</a:t>
            </a:r>
            <a:endParaRPr b="1" sz="1300">
              <a:latin typeface="Cardo"/>
              <a:ea typeface="Cardo"/>
              <a:cs typeface="Cardo"/>
              <a:sym typeface="Cardo"/>
            </a:endParaRPr>
          </a:p>
        </p:txBody>
      </p:sp>
      <p:sp>
        <p:nvSpPr>
          <p:cNvPr id="134" name="Google Shape;134;p21"/>
          <p:cNvSpPr txBox="1"/>
          <p:nvPr/>
        </p:nvSpPr>
        <p:spPr>
          <a:xfrm>
            <a:off x="4306824" y="1911096"/>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localStorage est un objet Web Storage qui permet de stocker des paires clé-valeur dans le navigateur. Les données restent disponibles même après la fermeture de l'onglet ou du navigateur.</a:t>
            </a:r>
            <a:endParaRPr sz="1200">
              <a:latin typeface="Cardo"/>
              <a:ea typeface="Cardo"/>
              <a:cs typeface="Cardo"/>
              <a:sym typeface="Cardo"/>
            </a:endParaRPr>
          </a:p>
        </p:txBody>
      </p:sp>
      <p:sp>
        <p:nvSpPr>
          <p:cNvPr id="135" name="Google Shape;135;p21"/>
          <p:cNvSpPr txBox="1"/>
          <p:nvPr/>
        </p:nvSpPr>
        <p:spPr>
          <a:xfrm>
            <a:off x="4306824" y="3337560"/>
            <a:ext cx="4316100" cy="37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300">
                <a:latin typeface="Cardo"/>
                <a:ea typeface="Cardo"/>
                <a:cs typeface="Cardo"/>
                <a:sym typeface="Cardo"/>
              </a:rPr>
              <a:t>Stocker des données</a:t>
            </a:r>
            <a:endParaRPr b="1" sz="1300">
              <a:latin typeface="Cardo"/>
              <a:ea typeface="Cardo"/>
              <a:cs typeface="Cardo"/>
              <a:sym typeface="Cardo"/>
            </a:endParaRPr>
          </a:p>
        </p:txBody>
      </p:sp>
      <p:sp>
        <p:nvSpPr>
          <p:cNvPr id="136" name="Google Shape;136;p21"/>
          <p:cNvSpPr txBox="1"/>
          <p:nvPr/>
        </p:nvSpPr>
        <p:spPr>
          <a:xfrm>
            <a:off x="4306824" y="3630168"/>
            <a:ext cx="4316100" cy="128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latin typeface="Cardo"/>
                <a:ea typeface="Cardo"/>
                <a:cs typeface="Cardo"/>
                <a:sym typeface="Cardo"/>
              </a:rPr>
              <a:t>Pour stocker une donnée, utilisez localStorage.setItem('clé', 'valeur'). Par exemple, localStorage.setItem('username', 'Alice'); stockera 'Alice' sous la clé 'username'.</a:t>
            </a:r>
            <a:endParaRPr sz="1200">
              <a:latin typeface="Cardo"/>
              <a:ea typeface="Cardo"/>
              <a:cs typeface="Cardo"/>
              <a:sym typeface="Cardo"/>
            </a:endParaRPr>
          </a:p>
        </p:txBody>
      </p:sp>
      <p:pic>
        <p:nvPicPr>
          <p:cNvPr id="137" name="Google Shape;137;p21"/>
          <p:cNvPicPr preferRelativeResize="0"/>
          <p:nvPr/>
        </p:nvPicPr>
        <p:blipFill>
          <a:blip r:embed="rId4">
            <a:alphaModFix/>
          </a:blip>
          <a:stretch>
            <a:fillRect/>
          </a:stretch>
        </p:blipFill>
        <p:spPr>
          <a:xfrm>
            <a:off x="512064" y="1618488"/>
            <a:ext cx="3236977" cy="32369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